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BF0"/>
    <a:srgbClr val="FD5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CC3F2-542F-419D-AB4F-063498D1B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EF4606-EDAF-40BB-8F67-F017043D4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864F5E-5860-45C2-9708-BC4FC2042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A5DA04-A520-4AEB-A99F-F459EFB86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50A8D1-922D-43BE-91B4-CAE52D6D0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39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4F17A-C897-434B-890D-29CE13407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06FF44-AF13-4A77-9116-B43BBD9C4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D04B62-9AF3-4BE9-9672-792719C95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0C970E-1FCE-4308-9FBA-23EBD443F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F3E8B4-2CAD-4CD9-AB8E-FA9F2D14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2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9119AE-0008-4E1B-9C43-65AE7474E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2284240-6F24-42F2-A707-5C5BAA560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6586A3-6B4E-431D-B4E4-F0869911D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E81AC-C5D8-4269-B8FC-D489C7F9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DEBDD2-CE6C-42E0-9DC8-08DFA6E1D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1600A5-C25D-4F7D-87AF-5165736FC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3A16FB-F186-4499-888D-7883EF921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3537FE-7CFC-46B4-B7A6-43D02FAD0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42FA2D-C710-4C82-A36D-64477330E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35D80E-A380-40AF-928F-8EDB5BAC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17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03C87-8A4B-4623-9903-F27E0E2A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3ECD2-C060-4E96-B24D-243A01BBD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B91E41-8995-4961-AE48-C2C8F660B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3D88BB-C5DA-4058-AD2C-7FEF0E071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C96AA1-2811-44DB-81A7-6EC9F49B2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70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7542A-30FF-412B-AD56-DC2267728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17A9C7-CE4B-4FEC-BEE2-9E9AB3C5AF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AB9C19-52FC-4E04-BC59-B360CC0AB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F87D7C-6C47-4286-8DB8-5F0A273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79BDE5-5895-4F85-9F9F-58BE3A260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ADB225-87B3-4BC0-8ADA-59FBFC0F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85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62478B-8EB5-449B-91DA-D0D749478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4AE6BC-6F5C-4021-AAC5-87E303D04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8C912B-5753-40ED-8C79-EEBFCB24F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43659E1-F536-49DD-BE2F-36319492D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829BD2B-F4E2-435B-8511-CAB3F0123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9F469A2-61D4-4121-9A4F-6FD6FE2F5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CF3F7D4-5ADE-423D-8F8D-978106618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ACFEC45-C135-4723-8F10-D51B2F69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60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1FADE5-B42B-44A5-BA2E-BF797862E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41E6EF1-A045-4F30-A620-1EDA6BEF3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0485E6D-A593-4E62-8DDD-564614BE2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A16B47-CEBF-4285-BA1F-F96BD5908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5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DD79DE-7F71-42A1-B39B-176FA918E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DAF3ED-1592-4CA5-98B8-9914150CC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BDABF6-E23C-4B65-9ABD-C4FB96CD8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F77F5-F801-43FE-8E49-44984A01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1DCEEF-DA47-4F6B-A9A1-6FBD74B88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7CDCAA-9293-4FE0-91FF-AFF548C7F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54BB00-CB19-4778-9E4B-6427DE87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6E6D89-2B68-424F-9EBE-B6BB4E393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91C7E9-68D7-4590-AA88-173EF6694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03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A36152-F3B3-4495-BA46-58BC7F36C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4D32652-4C48-4E8B-9946-D362A73358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087D7B-DE93-40CC-8181-4C8C1CE14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EE9BE8-F1E0-4A67-ACC3-E410C76BC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13D679-4015-4CAC-A017-CC4365FB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A2D0A9-001D-4CB3-A47A-B69FE3F0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78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C315144-F7CD-4D7E-88CC-6DC5233DD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D7B9C4-869F-4D1A-9B5D-694360D4B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C93E09-0423-4DD2-8595-11FD97E234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DAB6C-FEA3-4C89-813B-1E9E1B6501EF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A0E982-513F-4146-8F7F-3B0890F0C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3CB005-18EA-4DA4-8254-82262F6229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FBFDF-04CD-4257-8EBD-274D557441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60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ret-stcm-sftg.sciencesconf.org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0BD7334A-6097-4086-AA47-42901E820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602" y="2555535"/>
            <a:ext cx="7368874" cy="4202929"/>
          </a:xfrm>
          <a:prstGeom prst="rect">
            <a:avLst/>
          </a:prstGeom>
          <a:ln w="28575">
            <a:solidFill>
              <a:srgbClr val="002060"/>
            </a:solidFill>
          </a:ln>
        </p:spPr>
      </p:pic>
      <p:sp>
        <p:nvSpPr>
          <p:cNvPr id="2" name="Titre 7">
            <a:extLst>
              <a:ext uri="{FF2B5EF4-FFF2-40B4-BE49-F238E27FC236}">
                <a16:creationId xmlns:a16="http://schemas.microsoft.com/office/drawing/2014/main" id="{B87C6EE6-C318-44E0-85A8-F24281895301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04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Colloque ARET-SFTG-STCM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																	21 &amp; 22 mai 2026 </a:t>
            </a:r>
            <a:b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</a:b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Amiens – Pôle Universitaire Cathédrale</a:t>
            </a:r>
          </a:p>
        </p:txBody>
      </p:sp>
      <p:sp>
        <p:nvSpPr>
          <p:cNvPr id="3" name="Titre 7">
            <a:extLst>
              <a:ext uri="{FF2B5EF4-FFF2-40B4-BE49-F238E27FC236}">
                <a16:creationId xmlns:a16="http://schemas.microsoft.com/office/drawing/2014/main" id="{E0F912BF-6DF0-4699-9B69-FA9C3005DF42}"/>
              </a:ext>
            </a:extLst>
          </p:cNvPr>
          <p:cNvSpPr txBox="1">
            <a:spLocks/>
          </p:cNvSpPr>
          <p:nvPr/>
        </p:nvSpPr>
        <p:spPr>
          <a:xfrm>
            <a:off x="1271616" y="1343683"/>
            <a:ext cx="9350187" cy="1211852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ts val="4500"/>
              </a:lnSpc>
            </a:pPr>
            <a:r>
              <a:rPr lang="fr-FR" sz="3200" b="1" dirty="0">
                <a:solidFill>
                  <a:schemeClr val="tx2"/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Périnatalité et environnements toxiques : nouveaux enjeux </a:t>
            </a:r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909614E8-0514-4E43-9BB4-F5083A50F6D1}"/>
              </a:ext>
            </a:extLst>
          </p:cNvPr>
          <p:cNvSpPr txBox="1">
            <a:spLocks/>
          </p:cNvSpPr>
          <p:nvPr/>
        </p:nvSpPr>
        <p:spPr>
          <a:xfrm>
            <a:off x="269781" y="3346007"/>
            <a:ext cx="4019415" cy="1912917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Membres ARET-SFTG-STCM : 150 €</a:t>
            </a:r>
          </a:p>
          <a:p>
            <a:pPr>
              <a:lnSpc>
                <a:spcPct val="120000"/>
              </a:lnSpc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Non membres : 300 €</a:t>
            </a:r>
          </a:p>
          <a:p>
            <a:pPr>
              <a:lnSpc>
                <a:spcPct val="120000"/>
              </a:lnSpc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Etudiants : 30 €</a:t>
            </a:r>
          </a:p>
        </p:txBody>
      </p:sp>
      <p:pic>
        <p:nvPicPr>
          <p:cNvPr id="5" name="Image 4" descr="ARET">
            <a:extLst>
              <a:ext uri="{FF2B5EF4-FFF2-40B4-BE49-F238E27FC236}">
                <a16:creationId xmlns:a16="http://schemas.microsoft.com/office/drawing/2014/main" id="{8F28964B-23F1-437F-887C-8D1D625AE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5" y="5854500"/>
            <a:ext cx="1749987" cy="59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896A87A-EAFE-4947-9814-1F649C1334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9329" y="5580077"/>
            <a:ext cx="1182727" cy="114614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1156C2D-48B2-4E75-9971-82FD366D8B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2601" y="47108"/>
            <a:ext cx="1012024" cy="8047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1C7D70F-50EF-47F6-A635-9B6F9B205EBD}"/>
              </a:ext>
            </a:extLst>
          </p:cNvPr>
          <p:cNvSpPr/>
          <p:nvPr/>
        </p:nvSpPr>
        <p:spPr>
          <a:xfrm>
            <a:off x="6530692" y="2680269"/>
            <a:ext cx="5589784" cy="1397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Inscription : du 10/01/26 au 30/04/2026 </a:t>
            </a:r>
          </a:p>
          <a:p>
            <a:pPr algn="ctr">
              <a:lnSpc>
                <a:spcPct val="120000"/>
              </a:lnSpc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Proposition de communication orale/affichée :</a:t>
            </a:r>
          </a:p>
          <a:p>
            <a:pPr algn="ctr">
              <a:lnSpc>
                <a:spcPct val="120000"/>
              </a:lnSpc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du 15/12/25 au 01/04/2026</a:t>
            </a:r>
          </a:p>
          <a:p>
            <a:pPr algn="ctr">
              <a:lnSpc>
                <a:spcPct val="120000"/>
              </a:lnSpc>
            </a:pPr>
            <a:r>
              <a:rPr lang="fr-FR" b="1" dirty="0">
                <a:solidFill>
                  <a:srgbClr val="002060"/>
                </a:solidFill>
                <a:highlight>
                  <a:srgbClr val="D0DBF0"/>
                </a:highlight>
                <a:latin typeface="Century" panose="02040604050505020304" pitchFamily="18" charset="0"/>
              </a:rPr>
              <a:t>-&gt; </a:t>
            </a:r>
            <a:r>
              <a:rPr lang="fr-FR" b="1" dirty="0">
                <a:solidFill>
                  <a:srgbClr val="002060"/>
                </a:solidFill>
                <a:highlight>
                  <a:srgbClr val="D0DBF0"/>
                </a:highlight>
                <a:latin typeface="Century" panose="02040604050505020304" pitchFamily="18" charset="0"/>
                <a:hlinkClick r:id="rId6"/>
              </a:rPr>
              <a:t>https://aret-stcm-sftg.sciencesconf.org/</a:t>
            </a:r>
            <a:r>
              <a:rPr lang="fr-FR" b="1" dirty="0">
                <a:solidFill>
                  <a:srgbClr val="002060"/>
                </a:solidFill>
                <a:highlight>
                  <a:srgbClr val="D0DBF0"/>
                </a:highlight>
                <a:latin typeface="Century" panose="02040604050505020304" pitchFamily="18" charset="0"/>
              </a:rPr>
              <a:t> </a:t>
            </a:r>
            <a:endParaRPr lang="fr-FR" b="1" dirty="0">
              <a:solidFill>
                <a:schemeClr val="accent1">
                  <a:lumMod val="75000"/>
                </a:schemeClr>
              </a:solidFill>
              <a:highlight>
                <a:srgbClr val="D0DBF0"/>
              </a:highlight>
              <a:latin typeface="Century" panose="02040604050505020304" pitchFamily="18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7F00F0A-0531-4264-B018-244B1AA122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3434" y="5572125"/>
            <a:ext cx="1333500" cy="1162050"/>
          </a:xfrm>
          <a:prstGeom prst="rect">
            <a:avLst/>
          </a:prstGeom>
        </p:spPr>
      </p:pic>
      <p:pic>
        <p:nvPicPr>
          <p:cNvPr id="15" name="Image 14" descr="C:\Documents and Settings\moi\Bureau\upjv.gif">
            <a:extLst>
              <a:ext uri="{FF2B5EF4-FFF2-40B4-BE49-F238E27FC236}">
                <a16:creationId xmlns:a16="http://schemas.microsoft.com/office/drawing/2014/main" id="{768B2E29-82EE-471E-B4F5-2BE46E9622E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346115" y="847510"/>
            <a:ext cx="756000" cy="86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346115" y="1723660"/>
            <a:ext cx="75600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90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7">
            <a:extLst>
              <a:ext uri="{FF2B5EF4-FFF2-40B4-BE49-F238E27FC236}">
                <a16:creationId xmlns:a16="http://schemas.microsoft.com/office/drawing/2014/main" id="{8F93D9F9-E7D3-47C5-832C-1D8693994581}"/>
              </a:ext>
            </a:extLst>
          </p:cNvPr>
          <p:cNvSpPr txBox="1">
            <a:spLocks/>
          </p:cNvSpPr>
          <p:nvPr/>
        </p:nvSpPr>
        <p:spPr>
          <a:xfrm>
            <a:off x="1429294" y="587792"/>
            <a:ext cx="9350187" cy="40979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ts val="4500"/>
              </a:lnSpc>
            </a:pPr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PRE-PROGRAMME : jeudi 21 mai 2026</a:t>
            </a:r>
            <a:r>
              <a:rPr lang="fr-FR" sz="2400" b="1" dirty="0">
                <a:solidFill>
                  <a:srgbClr val="FF0000"/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659A7246-4EBF-46C2-8454-36C25A4AEEEB}"/>
              </a:ext>
            </a:extLst>
          </p:cNvPr>
          <p:cNvSpPr txBox="1">
            <a:spLocks/>
          </p:cNvSpPr>
          <p:nvPr/>
        </p:nvSpPr>
        <p:spPr>
          <a:xfrm>
            <a:off x="91439" y="2315751"/>
            <a:ext cx="5756989" cy="2285920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fr-FR"/>
            </a:defPPr>
            <a:lvl1pPr indent="0" algn="ctr" defTabSz="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b="1" cap="none">
                <a:solidFill>
                  <a:schemeClr val="accent1">
                    <a:lumMod val="75000"/>
                  </a:schemeClr>
                </a:solidFill>
                <a:effectLst/>
                <a:latin typeface="Century" panose="02040604050505020304" pitchFamily="18" charset="0"/>
              </a:defRPr>
            </a:lvl1pPr>
            <a:lvl2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cap="none">
                <a:solidFill>
                  <a:schemeClr val="tx1">
                    <a:tint val="75000"/>
                  </a:schemeClr>
                </a:solidFill>
                <a:effectLst/>
              </a:defRPr>
            </a:lvl2pPr>
            <a:lvl3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cap="none">
                <a:solidFill>
                  <a:schemeClr val="tx1">
                    <a:tint val="75000"/>
                  </a:schemeClr>
                </a:solidFill>
                <a:effectLst/>
              </a:defRPr>
            </a:lvl3pPr>
            <a:lvl4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4pPr>
            <a:lvl5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5pPr>
            <a:lvl6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6pPr>
            <a:lvl7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7pPr>
            <a:lvl8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8pPr>
            <a:lvl9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9pPr>
          </a:lstStyle>
          <a:p>
            <a:endParaRPr lang="fr-FR" dirty="0"/>
          </a:p>
          <a:p>
            <a:r>
              <a:rPr lang="fr-FR" sz="1400" u="sng" dirty="0"/>
              <a:t>Session 1 </a:t>
            </a:r>
            <a:r>
              <a:rPr lang="fr-FR" sz="1400" dirty="0"/>
              <a:t>Changement climatique et santé périnatale</a:t>
            </a:r>
          </a:p>
          <a:p>
            <a:pPr algn="l"/>
            <a:r>
              <a:rPr lang="fr-FR" b="0" dirty="0"/>
              <a:t>Effets d’expositions aux polluants de l’air et au climat sur la santé de la mère et de l’enfant </a:t>
            </a:r>
            <a:r>
              <a:rPr lang="fr-FR" dirty="0"/>
              <a:t>Johanna </a:t>
            </a:r>
            <a:r>
              <a:rPr lang="fr-FR" dirty="0" err="1"/>
              <a:t>Lepeule</a:t>
            </a:r>
            <a:r>
              <a:rPr lang="fr-FR" dirty="0"/>
              <a:t> (Inserm UAB U1209, Grenoble)</a:t>
            </a:r>
          </a:p>
          <a:p>
            <a:pPr algn="l"/>
            <a:r>
              <a:rPr lang="en-US" b="0" dirty="0"/>
              <a:t>Climate change impacts leading to increased exposure to harmful toxins </a:t>
            </a:r>
            <a:r>
              <a:rPr lang="en-US" dirty="0"/>
              <a:t>Carla Martins (CHRC, REAL, CCAL, NOVA Université de </a:t>
            </a:r>
            <a:r>
              <a:rPr lang="en-US" dirty="0" err="1"/>
              <a:t>Lisbonne</a:t>
            </a:r>
            <a:r>
              <a:rPr lang="en-US" dirty="0"/>
              <a:t>) </a:t>
            </a:r>
            <a:endParaRPr lang="fr-FR" dirty="0"/>
          </a:p>
          <a:p>
            <a:endParaRPr lang="fr-FR" dirty="0"/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D962D159-E257-4742-8CFA-072CF6B61836}"/>
              </a:ext>
            </a:extLst>
          </p:cNvPr>
          <p:cNvSpPr txBox="1">
            <a:spLocks/>
          </p:cNvSpPr>
          <p:nvPr/>
        </p:nvSpPr>
        <p:spPr>
          <a:xfrm>
            <a:off x="6096000" y="2315751"/>
            <a:ext cx="6008016" cy="265994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fr-FR" sz="1400" b="1" u="sng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Session 2 </a:t>
            </a:r>
            <a:r>
              <a:rPr lang="fr-FR" sz="14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Environnement et microbiotes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Les différents types de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microbiotes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 et pesticides 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Hafida </a:t>
            </a:r>
            <a:r>
              <a:rPr lang="fr-FR" sz="1200" b="1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Khorsi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 Cauet (</a:t>
            </a:r>
            <a:r>
              <a:rPr lang="fr-FR" sz="1200" b="1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PériTox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 UMR-I01 UPJV INERIS, Amiens)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Effet des micro- et </a:t>
            </a:r>
            <a:r>
              <a:rPr lang="fr-FR" sz="1200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nanoplastiques</a:t>
            </a:r>
            <a:r>
              <a:rPr lang="fr-FR" sz="12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 sur la barrière placentaire humaine et sur le développement fœtal 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Amal </a:t>
            </a:r>
            <a:r>
              <a:rPr lang="fr-FR" sz="1200" b="1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Zerrad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-Saadi (UMR S-1139, Université Paris Cité)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Lait maternel : Evaluation de l’exposition aux contaminants chimiques 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Karine Tack (ANSES - DER, Maisons-Alfort)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Microplastiques et microbiotes 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Mathilde Body-</a:t>
            </a:r>
            <a:r>
              <a:rPr lang="fr-FR" sz="1200" b="1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Malapel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 (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U1286 INFINITE, </a:t>
            </a:r>
            <a:r>
              <a:rPr lang="fr-FR" sz="12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Université de Lille)</a:t>
            </a:r>
            <a:endParaRPr lang="fr-FR" sz="1200" dirty="0">
              <a:solidFill>
                <a:schemeClr val="accent1">
                  <a:lumMod val="75000"/>
                </a:schemeClr>
              </a:solidFill>
              <a:latin typeface="Century" panose="02040604050505020304" pitchFamily="18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977E835-476D-420B-B303-355BE12B6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1589" y="97162"/>
            <a:ext cx="1012024" cy="804742"/>
          </a:xfrm>
          <a:prstGeom prst="rect">
            <a:avLst/>
          </a:prstGeom>
        </p:spPr>
      </p:pic>
      <p:sp>
        <p:nvSpPr>
          <p:cNvPr id="25" name="Titre 7">
            <a:extLst>
              <a:ext uri="{FF2B5EF4-FFF2-40B4-BE49-F238E27FC236}">
                <a16:creationId xmlns:a16="http://schemas.microsoft.com/office/drawing/2014/main" id="{83EF78A4-3D70-4D08-AC2B-8483495B9F4A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04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Colloque ARET-SFTG-STCM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																		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480E87D-ED83-4B05-B8E0-9DDA205BB57E}"/>
              </a:ext>
            </a:extLst>
          </p:cNvPr>
          <p:cNvSpPr/>
          <p:nvPr/>
        </p:nvSpPr>
        <p:spPr>
          <a:xfrm>
            <a:off x="1334277" y="1216694"/>
            <a:ext cx="9199984" cy="949106"/>
          </a:xfrm>
          <a:prstGeom prst="rect">
            <a:avLst/>
          </a:prstGeom>
          <a:solidFill>
            <a:srgbClr val="D0DBF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Conférence introductive </a:t>
            </a:r>
          </a:p>
          <a:p>
            <a:pPr algn="ctr">
              <a:lnSpc>
                <a:spcPct val="120000"/>
              </a:lnSpc>
            </a:pPr>
            <a:r>
              <a:rPr lang="fr-FR" sz="1600" i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Contaminants chimiques au cours du développement et santé de l’enfant – Apport des cohortes mère-enfant en santé environnementale </a:t>
            </a: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Charline </a:t>
            </a:r>
            <a:r>
              <a:rPr lang="fr-FR" sz="1600" b="1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Warenbourg</a:t>
            </a: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(IRSET, Rennes)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9549638-1759-4ABC-A1CB-00C7720ACDFB}"/>
              </a:ext>
            </a:extLst>
          </p:cNvPr>
          <p:cNvSpPr txBox="1"/>
          <p:nvPr/>
        </p:nvSpPr>
        <p:spPr>
          <a:xfrm>
            <a:off x="4527046" y="5109769"/>
            <a:ext cx="3154681" cy="584775"/>
          </a:xfrm>
          <a:prstGeom prst="rect">
            <a:avLst/>
          </a:prstGeom>
          <a:solidFill>
            <a:srgbClr val="D0DB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+ communications courtes sélectionnées sur résumé</a:t>
            </a:r>
            <a:endParaRPr lang="fr-FR" sz="1600" b="1" dirty="0"/>
          </a:p>
        </p:txBody>
      </p:sp>
      <p:pic>
        <p:nvPicPr>
          <p:cNvPr id="29" name="Image 28" descr="C:\Documents and Settings\moi\Bureau\upjv.gif">
            <a:extLst>
              <a:ext uri="{FF2B5EF4-FFF2-40B4-BE49-F238E27FC236}">
                <a16:creationId xmlns:a16="http://schemas.microsoft.com/office/drawing/2014/main" id="{D424614F-CB21-48CC-86E4-E8912A491AE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34853" y="16079"/>
            <a:ext cx="77851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Image 13" descr="ARET">
            <a:extLst>
              <a:ext uri="{FF2B5EF4-FFF2-40B4-BE49-F238E27FC236}">
                <a16:creationId xmlns:a16="http://schemas.microsoft.com/office/drawing/2014/main" id="{13672544-C63F-45A6-B58D-74F56EE39B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5" y="5854500"/>
            <a:ext cx="1749987" cy="59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F1BDBBD-03BA-4029-AFAA-DC3C91E14E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9329" y="5580077"/>
            <a:ext cx="1182727" cy="114614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4FDDDFE-6859-4D33-BEBC-2AF9F1F9E0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3434" y="5572125"/>
            <a:ext cx="1333500" cy="116205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B483A6D3-B8E0-4699-BE82-8B79712666A2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269" y="5468832"/>
            <a:ext cx="1928093" cy="131447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35375" y="982987"/>
            <a:ext cx="668641" cy="66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44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7">
            <a:extLst>
              <a:ext uri="{FF2B5EF4-FFF2-40B4-BE49-F238E27FC236}">
                <a16:creationId xmlns:a16="http://schemas.microsoft.com/office/drawing/2014/main" id="{62CC2238-19AF-45D8-A0E4-B7F0EE62CF17}"/>
              </a:ext>
            </a:extLst>
          </p:cNvPr>
          <p:cNvSpPr txBox="1">
            <a:spLocks/>
          </p:cNvSpPr>
          <p:nvPr/>
        </p:nvSpPr>
        <p:spPr>
          <a:xfrm>
            <a:off x="1514212" y="643913"/>
            <a:ext cx="9350187" cy="40979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ts val="4500"/>
              </a:lnSpc>
            </a:pPr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PRE-PROGRAMME : VENDREDI 22 mai 2026</a:t>
            </a:r>
          </a:p>
        </p:txBody>
      </p:sp>
      <p:sp>
        <p:nvSpPr>
          <p:cNvPr id="6" name="Espace réservé du texte 8">
            <a:extLst>
              <a:ext uri="{FF2B5EF4-FFF2-40B4-BE49-F238E27FC236}">
                <a16:creationId xmlns:a16="http://schemas.microsoft.com/office/drawing/2014/main" id="{14EC683A-6D49-4611-89CA-95FECCE96287}"/>
              </a:ext>
            </a:extLst>
          </p:cNvPr>
          <p:cNvSpPr txBox="1">
            <a:spLocks/>
          </p:cNvSpPr>
          <p:nvPr/>
        </p:nvSpPr>
        <p:spPr>
          <a:xfrm>
            <a:off x="180291" y="1201567"/>
            <a:ext cx="5760000" cy="3025199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defPPr>
              <a:defRPr lang="fr-FR"/>
            </a:defPPr>
            <a:lvl1pPr indent="0" algn="ctr" defTabSz="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b="1" cap="none">
                <a:solidFill>
                  <a:schemeClr val="accent1">
                    <a:lumMod val="75000"/>
                  </a:schemeClr>
                </a:solidFill>
                <a:effectLst/>
                <a:latin typeface="Century" panose="02040604050505020304" pitchFamily="18" charset="0"/>
              </a:defRPr>
            </a:lvl1pPr>
            <a:lvl2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cap="none">
                <a:solidFill>
                  <a:schemeClr val="tx1">
                    <a:tint val="75000"/>
                  </a:schemeClr>
                </a:solidFill>
                <a:effectLst/>
              </a:defRPr>
            </a:lvl2pPr>
            <a:lvl3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cap="none">
                <a:solidFill>
                  <a:schemeClr val="tx1">
                    <a:tint val="75000"/>
                  </a:schemeClr>
                </a:solidFill>
                <a:effectLst/>
              </a:defRPr>
            </a:lvl3pPr>
            <a:lvl4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4pPr>
            <a:lvl5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5pPr>
            <a:lvl6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6pPr>
            <a:lvl7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7pPr>
            <a:lvl8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8pPr>
            <a:lvl9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9pPr>
          </a:lstStyle>
          <a:p>
            <a:r>
              <a:rPr lang="fr-FR" sz="1400" u="sng" dirty="0"/>
              <a:t>Session 3 </a:t>
            </a:r>
            <a:r>
              <a:rPr lang="fr-FR" sz="1400" dirty="0"/>
              <a:t>Risques émergents</a:t>
            </a:r>
          </a:p>
          <a:p>
            <a:pPr algn="l"/>
            <a:r>
              <a:rPr lang="fr-FR" b="0" dirty="0"/>
              <a:t>Environnement et qualité du sperme : influences prénatales et adultes sur la santé reproductive masculine</a:t>
            </a:r>
            <a:r>
              <a:rPr lang="fr-FR" i="1" dirty="0"/>
              <a:t> </a:t>
            </a:r>
            <a:r>
              <a:rPr lang="fr-FR" dirty="0"/>
              <a:t>Rita </a:t>
            </a:r>
            <a:r>
              <a:rPr lang="fr-FR" dirty="0" err="1"/>
              <a:t>Rahban</a:t>
            </a:r>
            <a:r>
              <a:rPr lang="fr-FR" dirty="0"/>
              <a:t> (SCAHT – Centre Suisse de Toxicologie Humaine Appliquée UNIGE Genève)</a:t>
            </a:r>
          </a:p>
          <a:p>
            <a:pPr algn="l"/>
            <a:r>
              <a:rPr lang="fr-FR" b="0" dirty="0"/>
              <a:t>Exposition maternelle édulcorants – souris obèses, exposition maternelle </a:t>
            </a:r>
            <a:r>
              <a:rPr lang="fr-FR" dirty="0"/>
              <a:t>Sébastien </a:t>
            </a:r>
            <a:r>
              <a:rPr lang="fr-FR" dirty="0" err="1"/>
              <a:t>Bouret</a:t>
            </a:r>
            <a:r>
              <a:rPr lang="fr-FR" dirty="0"/>
              <a:t> (Inserm, Lille)</a:t>
            </a:r>
          </a:p>
          <a:p>
            <a:pPr algn="l"/>
            <a:r>
              <a:rPr lang="fr-FR" b="0" dirty="0"/>
              <a:t>Fardeau de maladie attribuable aux substances chimiques liées à l’alimentation chez les enfants français </a:t>
            </a:r>
            <a:r>
              <a:rPr lang="fr-FR" dirty="0"/>
              <a:t>Sarah </a:t>
            </a:r>
            <a:r>
              <a:rPr lang="fr-FR" dirty="0" err="1"/>
              <a:t>Cherfan</a:t>
            </a:r>
            <a:r>
              <a:rPr lang="fr-FR" dirty="0"/>
              <a:t> (Anses) </a:t>
            </a:r>
          </a:p>
          <a:p>
            <a:pPr algn="l"/>
            <a:r>
              <a:rPr lang="fr-FR" b="0" dirty="0"/>
              <a:t>Exposition </a:t>
            </a:r>
            <a:r>
              <a:rPr lang="fr-FR" b="0" i="1" dirty="0"/>
              <a:t>in utero </a:t>
            </a:r>
            <a:r>
              <a:rPr lang="fr-FR" b="0" dirty="0"/>
              <a:t>aux antirétroviraux, </a:t>
            </a:r>
            <a:r>
              <a:rPr lang="fr-FR" dirty="0"/>
              <a:t>Stéphane Blanche, (AP-HP et Université Paris Cité)</a:t>
            </a:r>
          </a:p>
          <a:p>
            <a:pPr algn="l"/>
            <a:r>
              <a:rPr lang="fr-FR" b="0" dirty="0"/>
              <a:t>Exposition précoce à l'aluminium </a:t>
            </a:r>
            <a:r>
              <a:rPr lang="fr-FR" dirty="0"/>
              <a:t>Guillemette Crépeaux (</a:t>
            </a:r>
            <a:r>
              <a:rPr lang="fr-FR" dirty="0" err="1"/>
              <a:t>EnvA</a:t>
            </a:r>
            <a:r>
              <a:rPr lang="fr-FR" dirty="0"/>
              <a:t>, INSERM U955 MUSE )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0D03474F-218A-4B73-A943-2FFA77061D84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504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Colloque ARET-SFTG-STCM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  <a:cs typeface="Arial" panose="020B0604020202020204" pitchFamily="34" charset="0"/>
              </a:rPr>
              <a:t>																		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48A4739-C479-4F69-BE1E-FA37AA532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1589" y="97162"/>
            <a:ext cx="1012024" cy="804742"/>
          </a:xfrm>
          <a:prstGeom prst="rect">
            <a:avLst/>
          </a:prstGeom>
        </p:spPr>
      </p:pic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95805324-23B0-4F03-8F55-CEAAF0CF51CA}"/>
              </a:ext>
            </a:extLst>
          </p:cNvPr>
          <p:cNvSpPr txBox="1">
            <a:spLocks/>
          </p:cNvSpPr>
          <p:nvPr/>
        </p:nvSpPr>
        <p:spPr>
          <a:xfrm>
            <a:off x="6269393" y="1201567"/>
            <a:ext cx="5760000" cy="3025199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defPPr>
              <a:defRPr lang="fr-FR"/>
            </a:defPPr>
            <a:lvl1pPr indent="0" algn="ctr" defTabSz="457200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200" b="1" cap="none">
                <a:solidFill>
                  <a:schemeClr val="accent1">
                    <a:lumMod val="75000"/>
                  </a:schemeClr>
                </a:solidFill>
                <a:effectLst/>
                <a:latin typeface="Century" panose="02040604050505020304" pitchFamily="18" charset="0"/>
              </a:defRPr>
            </a:lvl1pPr>
            <a:lvl2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cap="none">
                <a:solidFill>
                  <a:schemeClr val="tx1">
                    <a:tint val="75000"/>
                  </a:schemeClr>
                </a:solidFill>
                <a:effectLst/>
              </a:defRPr>
            </a:lvl2pPr>
            <a:lvl3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cap="none">
                <a:solidFill>
                  <a:schemeClr val="tx1">
                    <a:tint val="75000"/>
                  </a:schemeClr>
                </a:solidFill>
                <a:effectLst/>
              </a:defRPr>
            </a:lvl3pPr>
            <a:lvl4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4pPr>
            <a:lvl5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5pPr>
            <a:lvl6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6pPr>
            <a:lvl7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7pPr>
            <a:lvl8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8pPr>
            <a:lvl9pPr indent="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cap="none">
                <a:solidFill>
                  <a:schemeClr val="tx1">
                    <a:tint val="75000"/>
                  </a:schemeClr>
                </a:solidFill>
                <a:effectLst/>
              </a:defRPr>
            </a:lvl9pPr>
          </a:lstStyle>
          <a:p>
            <a:endParaRPr lang="fr-FR" sz="1400" u="sng" dirty="0"/>
          </a:p>
          <a:p>
            <a:r>
              <a:rPr lang="fr-FR" sz="1400" u="sng" dirty="0"/>
              <a:t>Session 4 </a:t>
            </a:r>
            <a:r>
              <a:rPr lang="fr-FR" sz="1400" dirty="0"/>
              <a:t>Nouveaux outils de caractérisation</a:t>
            </a:r>
          </a:p>
          <a:p>
            <a:pPr algn="l"/>
            <a:r>
              <a:rPr lang="fr-FR" b="0" dirty="0"/>
              <a:t>Modélisation PBPK </a:t>
            </a:r>
            <a:r>
              <a:rPr lang="fr-FR" dirty="0"/>
              <a:t>Florence Zeman (</a:t>
            </a:r>
            <a:r>
              <a:rPr lang="fr-FR" dirty="0" err="1"/>
              <a:t>Ineris</a:t>
            </a:r>
            <a:r>
              <a:rPr lang="fr-FR" dirty="0"/>
              <a:t>, </a:t>
            </a:r>
            <a:r>
              <a:rPr lang="fr-FR" dirty="0" err="1"/>
              <a:t>PériTox</a:t>
            </a:r>
            <a:r>
              <a:rPr lang="fr-FR" dirty="0"/>
              <a:t> UMRI-01UPJV INERIS) </a:t>
            </a:r>
          </a:p>
          <a:p>
            <a:pPr algn="l"/>
            <a:r>
              <a:rPr lang="fr-FR" b="0" dirty="0"/>
              <a:t>Explorations ‘omics’ des mécanismes de cytotoxicité du paracétamol dans l'ovaire fœtal humain </a:t>
            </a:r>
            <a:r>
              <a:rPr lang="fr-FR" b="0" i="1" dirty="0"/>
              <a:t>ex vivo</a:t>
            </a:r>
            <a:r>
              <a:rPr lang="fr-FR" b="0" dirty="0"/>
              <a:t> </a:t>
            </a:r>
            <a:r>
              <a:rPr lang="fr-FR" dirty="0"/>
              <a:t>Séverine Mazaud-</a:t>
            </a:r>
            <a:r>
              <a:rPr lang="fr-FR" dirty="0" err="1"/>
              <a:t>Guittot</a:t>
            </a:r>
            <a:r>
              <a:rPr lang="fr-FR" dirty="0"/>
              <a:t> (IRSET, Rennes) </a:t>
            </a:r>
          </a:p>
          <a:p>
            <a:pPr algn="l"/>
            <a:r>
              <a:rPr lang="fr-FR" b="0" dirty="0"/>
              <a:t>Toxicité placentaire, modèle cellulaire, récepteur nucléaire P2X7, impact des huiles essentielles </a:t>
            </a:r>
            <a:r>
              <a:rPr lang="fr-FR" dirty="0"/>
              <a:t>Patrice Rat (CNRS </a:t>
            </a:r>
            <a:r>
              <a:rPr lang="fr-FR" dirty="0" err="1"/>
              <a:t>CiTCoM</a:t>
            </a:r>
            <a:r>
              <a:rPr lang="fr-FR" dirty="0"/>
              <a:t>, Université Paris Cité)</a:t>
            </a:r>
          </a:p>
          <a:p>
            <a:endParaRPr lang="fr-F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7F7DDF-EF68-44B5-B637-A7A76556AD13}"/>
              </a:ext>
            </a:extLst>
          </p:cNvPr>
          <p:cNvSpPr/>
          <p:nvPr/>
        </p:nvSpPr>
        <p:spPr>
          <a:xfrm>
            <a:off x="1250301" y="4399644"/>
            <a:ext cx="9199984" cy="978729"/>
          </a:xfrm>
          <a:prstGeom prst="rect">
            <a:avLst/>
          </a:prstGeom>
          <a:solidFill>
            <a:srgbClr val="D0DBF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Table ronde </a:t>
            </a:r>
          </a:p>
          <a:p>
            <a:pPr algn="ctr">
              <a:lnSpc>
                <a:spcPct val="120000"/>
              </a:lnSpc>
            </a:pPr>
            <a:r>
              <a:rPr lang="fr-FR" sz="1600" i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Et maintenant ? Quelles actions à mener?</a:t>
            </a:r>
          </a:p>
          <a:p>
            <a:pPr algn="ctr">
              <a:lnSpc>
                <a:spcPct val="120000"/>
              </a:lnSpc>
            </a:pPr>
            <a:r>
              <a:rPr lang="fr-FR" sz="1600" i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Nathalie </a:t>
            </a:r>
            <a:r>
              <a:rPr lang="fr-FR" sz="1600" i="1" dirty="0" err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Bonvallot</a:t>
            </a:r>
            <a:r>
              <a:rPr lang="fr-FR" sz="1600" i="1" dirty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, Fabrice Michiels, Léa Leroy, Mélie Rousseau et d’autres à venir…</a:t>
            </a:r>
            <a:endParaRPr lang="fr-FR" sz="1600" dirty="0">
              <a:solidFill>
                <a:schemeClr val="accent1">
                  <a:lumMod val="75000"/>
                </a:schemeClr>
              </a:solidFill>
              <a:latin typeface="Century" panose="02040604050505020304" pitchFamily="18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DC568DCC-710D-4A96-876C-FF11333AA7C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269" y="5468832"/>
            <a:ext cx="1928093" cy="131447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8" name="Image 17" descr="C:\Documents and Settings\moi\Bureau\upjv.gif">
            <a:extLst>
              <a:ext uri="{FF2B5EF4-FFF2-40B4-BE49-F238E27FC236}">
                <a16:creationId xmlns:a16="http://schemas.microsoft.com/office/drawing/2014/main" id="{95CC0FF0-473B-4B32-85DA-B5DA309EEA43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87462" y="36074"/>
            <a:ext cx="77851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age 12" descr="ARET">
            <a:extLst>
              <a:ext uri="{FF2B5EF4-FFF2-40B4-BE49-F238E27FC236}">
                <a16:creationId xmlns:a16="http://schemas.microsoft.com/office/drawing/2014/main" id="{665C94E2-667D-4BE9-A653-D3AB9B6817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5" y="5854500"/>
            <a:ext cx="1749987" cy="59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2578BF5-111D-4800-AB29-0E06675935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9329" y="5580077"/>
            <a:ext cx="1182727" cy="1146147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A68C90F-2089-433B-99AC-B9DA689358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3434" y="5572125"/>
            <a:ext cx="1333500" cy="116205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75838" y="6079950"/>
            <a:ext cx="668641" cy="66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8329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487</Words>
  <Application>Microsoft Office PowerPoint</Application>
  <PresentationFormat>Grand écran</PresentationFormat>
  <Paragraphs>39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</vt:lpstr>
      <vt:lpstr>Wingdings 3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Karen Chardon</dc:creator>
  <cp:lastModifiedBy>Sylvain Billet</cp:lastModifiedBy>
  <cp:revision>38</cp:revision>
  <dcterms:created xsi:type="dcterms:W3CDTF">2025-11-18T09:24:03Z</dcterms:created>
  <dcterms:modified xsi:type="dcterms:W3CDTF">2025-12-11T09:09:27Z</dcterms:modified>
</cp:coreProperties>
</file>